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00" r:id="rId2"/>
    <p:sldId id="287" r:id="rId3"/>
    <p:sldId id="308" r:id="rId4"/>
    <p:sldId id="274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0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0" autoAdjust="0"/>
    <p:restoredTop sz="94767"/>
  </p:normalViewPr>
  <p:slideViewPr>
    <p:cSldViewPr snapToGrid="0" snapToObjects="1">
      <p:cViewPr varScale="1">
        <p:scale>
          <a:sx n="97" d="100"/>
          <a:sy n="97" d="100"/>
        </p:scale>
        <p:origin x="199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FF11B3-51B9-46C0-92A2-F4959775B6D7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3C5D5-BF96-476E-8DE6-A4BA9A1CCE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6503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12"/>
          <p:cNvSpPr/>
          <p:nvPr userDrawn="1"/>
        </p:nvSpPr>
        <p:spPr>
          <a:xfrm>
            <a:off x="0" y="1237089"/>
            <a:ext cx="2182776" cy="4397512"/>
          </a:xfrm>
          <a:custGeom>
            <a:avLst/>
            <a:gdLst/>
            <a:ahLst/>
            <a:cxnLst/>
            <a:rect l="l" t="t" r="r" b="b"/>
            <a:pathLst>
              <a:path w="1780657" h="3587388">
                <a:moveTo>
                  <a:pt x="0" y="0"/>
                </a:moveTo>
                <a:lnTo>
                  <a:pt x="169736" y="8571"/>
                </a:lnTo>
                <a:cubicBezTo>
                  <a:pt x="1074567" y="100462"/>
                  <a:pt x="1780657" y="864619"/>
                  <a:pt x="1780657" y="1793694"/>
                </a:cubicBezTo>
                <a:cubicBezTo>
                  <a:pt x="1780657" y="2722769"/>
                  <a:pt x="1074567" y="3486927"/>
                  <a:pt x="169736" y="3578817"/>
                </a:cubicBezTo>
                <a:lnTo>
                  <a:pt x="0" y="3587388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43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MIT_DUO_RGB_flat_LR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00000" cy="6089181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lnTo>
                  <a:pt x="0" y="5634601"/>
                </a:lnTo>
                <a:lnTo>
                  <a:pt x="208067" y="5624095"/>
                </a:lnTo>
                <a:cubicBezTo>
                  <a:pt x="1317232" y="5511453"/>
                  <a:pt x="2182776" y="4574729"/>
                  <a:pt x="2182776" y="3435845"/>
                </a:cubicBezTo>
                <a:cubicBezTo>
                  <a:pt x="2182776" y="2296961"/>
                  <a:pt x="1317232" y="1360238"/>
                  <a:pt x="208067" y="1247596"/>
                </a:cubicBezTo>
                <a:lnTo>
                  <a:pt x="0" y="123708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/>
          <p:cNvSpPr/>
          <p:nvPr userDrawn="1"/>
        </p:nvSpPr>
        <p:spPr>
          <a:xfrm>
            <a:off x="6859966" y="1249405"/>
            <a:ext cx="2284034" cy="4384710"/>
          </a:xfrm>
          <a:custGeom>
            <a:avLst/>
            <a:gdLst/>
            <a:ahLst/>
            <a:cxnLst/>
            <a:rect l="l" t="t" r="r" b="b"/>
            <a:pathLst>
              <a:path w="1863259" h="3576943">
                <a:moveTo>
                  <a:pt x="1396645" y="0"/>
                </a:moveTo>
                <a:lnTo>
                  <a:pt x="1863259" y="0"/>
                </a:lnTo>
                <a:lnTo>
                  <a:pt x="1863259" y="3576943"/>
                </a:lnTo>
                <a:lnTo>
                  <a:pt x="1396645" y="3576943"/>
                </a:lnTo>
                <a:lnTo>
                  <a:pt x="1396645" y="3175032"/>
                </a:lnTo>
                <a:lnTo>
                  <a:pt x="625231" y="3175032"/>
                </a:lnTo>
                <a:lnTo>
                  <a:pt x="625231" y="2358325"/>
                </a:lnTo>
                <a:lnTo>
                  <a:pt x="0" y="2358325"/>
                </a:lnTo>
                <a:lnTo>
                  <a:pt x="0" y="1209463"/>
                </a:lnTo>
                <a:lnTo>
                  <a:pt x="625231" y="1209463"/>
                </a:lnTo>
                <a:lnTo>
                  <a:pt x="625231" y="388848"/>
                </a:lnTo>
                <a:lnTo>
                  <a:pt x="1396645" y="3888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00433"/>
            <a:ext cx="6400800" cy="2193308"/>
          </a:xfrm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9374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2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942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174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/>
          <p:cNvSpPr/>
          <p:nvPr userDrawn="1"/>
        </p:nvSpPr>
        <p:spPr>
          <a:xfrm rot="10800000">
            <a:off x="5943600" y="1"/>
            <a:ext cx="3200399" cy="3200399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05524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 dirty="0"/>
              <a:t>—</a:t>
            </a:r>
            <a:br>
              <a:rPr lang="en-AU" dirty="0"/>
            </a:br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0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89136" y="2651760"/>
            <a:ext cx="6359207" cy="3058160"/>
          </a:xfrm>
        </p:spPr>
        <p:txBody>
          <a:bodyPr anchor="t" anchorCtr="0"/>
          <a:lstStyle>
            <a:lvl1pPr algn="l">
              <a:defRPr sz="4000" b="1" cap="none"/>
            </a:lvl1pPr>
          </a:lstStyle>
          <a:p>
            <a:r>
              <a:rPr lang="en-AU" dirty="0"/>
              <a:t>—</a:t>
            </a:r>
            <a:br>
              <a:rPr lang="en-AU" dirty="0"/>
            </a:br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04672"/>
            <a:ext cx="1405942" cy="629768"/>
          </a:xfrm>
          <a:prstGeom prst="rect">
            <a:avLst/>
          </a:prstGeom>
        </p:spPr>
      </p:pic>
      <p:sp>
        <p:nvSpPr>
          <p:cNvPr id="15" name="Rectangle 13"/>
          <p:cNvSpPr/>
          <p:nvPr userDrawn="1"/>
        </p:nvSpPr>
        <p:spPr>
          <a:xfrm rot="5400000">
            <a:off x="5943601" y="3"/>
            <a:ext cx="3200396" cy="3200398"/>
          </a:xfrm>
          <a:custGeom>
            <a:avLst/>
            <a:gdLst/>
            <a:ahLst/>
            <a:cxnLst/>
            <a:rect l="l" t="t" r="r" b="b"/>
            <a:pathLst>
              <a:path w="2468880" h="2468881">
                <a:moveTo>
                  <a:pt x="0" y="0"/>
                </a:moveTo>
                <a:lnTo>
                  <a:pt x="2468880" y="0"/>
                </a:lnTo>
                <a:lnTo>
                  <a:pt x="2468880" y="1"/>
                </a:lnTo>
                <a:cubicBezTo>
                  <a:pt x="2468880" y="1363526"/>
                  <a:pt x="1363525" y="2468881"/>
                  <a:pt x="0" y="246888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4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05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9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EE52-25AF-7B49-B9FC-7562266B6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146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1464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71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472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84E91-7045-8940-9876-EF7F184A4EB5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L-Shape 8"/>
          <p:cNvSpPr/>
          <p:nvPr userDrawn="1"/>
        </p:nvSpPr>
        <p:spPr>
          <a:xfrm>
            <a:off x="0" y="6065520"/>
            <a:ext cx="792480" cy="792480"/>
          </a:xfrm>
          <a:prstGeom prst="corner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 rot="10800000">
            <a:off x="7997567" y="-1"/>
            <a:ext cx="1146433" cy="1146433"/>
          </a:xfrm>
          <a:custGeom>
            <a:avLst/>
            <a:gdLst/>
            <a:ahLst/>
            <a:cxnLst/>
            <a:rect l="l" t="t" r="r" b="b"/>
            <a:pathLst>
              <a:path w="2160000" h="2160000">
                <a:moveTo>
                  <a:pt x="0" y="0"/>
                </a:moveTo>
                <a:lnTo>
                  <a:pt x="720000" y="0"/>
                </a:lnTo>
                <a:lnTo>
                  <a:pt x="720000" y="720000"/>
                </a:lnTo>
                <a:lnTo>
                  <a:pt x="1440000" y="720000"/>
                </a:lnTo>
                <a:lnTo>
                  <a:pt x="1440000" y="1440000"/>
                </a:lnTo>
                <a:lnTo>
                  <a:pt x="2160000" y="1440000"/>
                </a:lnTo>
                <a:lnTo>
                  <a:pt x="2160000" y="2160000"/>
                </a:lnTo>
                <a:lnTo>
                  <a:pt x="0" y="2160000"/>
                </a:lnTo>
                <a:lnTo>
                  <a:pt x="0" y="1440000"/>
                </a:lnTo>
                <a:lnTo>
                  <a:pt x="0" y="720000"/>
                </a:lnTo>
                <a:close/>
              </a:path>
            </a:pathLst>
          </a:custGeom>
          <a:solidFill>
            <a:srgbClr val="AA00A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20" y="6356350"/>
            <a:ext cx="7213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9E4DEE52-25AF-7B49-B9FC-7562266B64D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1018" y="6096112"/>
            <a:ext cx="1405942" cy="62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841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b="0" i="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833154"/>
            <a:ext cx="6359207" cy="3058160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—</a:t>
            </a:r>
            <a:br>
              <a:rPr lang="en-US" dirty="0"/>
            </a:br>
            <a:r>
              <a:rPr lang="en-US" sz="4400" dirty="0"/>
              <a:t>Practice 7 Notes</a:t>
            </a:r>
            <a:endParaRPr lang="en-US" dirty="0"/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28176" y="5375014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Machine Learning @ RMIT</a:t>
            </a:r>
            <a:endParaRPr lang="en-US" sz="1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068278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84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Feature selection &amp; ranking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Which features are more important/predictive?</a:t>
            </a:r>
          </a:p>
          <a:p>
            <a:r>
              <a:rPr lang="en-AU" dirty="0">
                <a:latin typeface="+mn-lt"/>
              </a:rPr>
              <a:t>Can we use fewer features to develop more “parsimonious” predictive model?</a:t>
            </a:r>
          </a:p>
          <a:p>
            <a:r>
              <a:rPr lang="en-AU" dirty="0">
                <a:latin typeface="+mn-lt"/>
              </a:rPr>
              <a:t>Remark: </a:t>
            </a:r>
          </a:p>
          <a:p>
            <a:pPr lvl="1"/>
            <a:r>
              <a:rPr lang="en-AU" dirty="0">
                <a:latin typeface="+mn-lt"/>
              </a:rPr>
              <a:t>This tutorial illustrates how to perform feature selection for a classification problem.</a:t>
            </a:r>
          </a:p>
          <a:p>
            <a:pPr lvl="1"/>
            <a:r>
              <a:rPr lang="en-AU" dirty="0">
                <a:latin typeface="+mn-lt"/>
              </a:rPr>
              <a:t>For regressors, watch out for the difference. For example, </a:t>
            </a:r>
            <a:r>
              <a:rPr lang="en-AU" dirty="0" err="1">
                <a:solidFill>
                  <a:srgbClr val="FF0000"/>
                </a:solidFill>
                <a:latin typeface="+mn-lt"/>
              </a:rPr>
              <a:t>fs.mutual_info_regression</a:t>
            </a:r>
            <a:r>
              <a:rPr lang="en-AU" dirty="0">
                <a:solidFill>
                  <a:srgbClr val="FF0000"/>
                </a:solidFill>
                <a:latin typeface="+mn-lt"/>
              </a:rPr>
              <a:t> </a:t>
            </a:r>
            <a:r>
              <a:rPr lang="en-AU" dirty="0">
                <a:latin typeface="+mn-lt"/>
              </a:rPr>
              <a:t>vs. </a:t>
            </a:r>
            <a:r>
              <a:rPr lang="en-AU" dirty="0" err="1">
                <a:solidFill>
                  <a:srgbClr val="FFC000"/>
                </a:solidFill>
                <a:latin typeface="+mn-lt"/>
              </a:rPr>
              <a:t>fs.mutual_info_classif</a:t>
            </a:r>
            <a:endParaRPr lang="en-AU" dirty="0">
              <a:solidFill>
                <a:srgbClr val="FFC000"/>
              </a:solidFill>
              <a:latin typeface="+mn-lt"/>
            </a:endParaRPr>
          </a:p>
          <a:p>
            <a:pPr marL="0" indent="0">
              <a:buNone/>
            </a:pPr>
            <a:endParaRPr lang="en-A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14342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2D0B-3B3D-4FD4-AADD-F34D1F47F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Extra trick: pipeline if </a:t>
            </a:r>
            <a:r>
              <a:rPr lang="en-AU"/>
              <a:t>time permits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38ECD-259E-4F3B-B2C4-D77797C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+mn-lt"/>
              </a:rPr>
              <a:t>We can chain a series of machine learning stages from feature selection, hyperparameter tuning, and model fitting into a “pipeline”.</a:t>
            </a:r>
          </a:p>
          <a:p>
            <a:r>
              <a:rPr lang="en-AU" dirty="0">
                <a:latin typeface="+mn-lt"/>
              </a:rPr>
              <a:t>We can even export the pipeline into a pickle file.</a:t>
            </a:r>
          </a:p>
          <a:p>
            <a:r>
              <a:rPr lang="en-AU" dirty="0">
                <a:latin typeface="+mn-lt"/>
              </a:rPr>
              <a:t>In this tutorial, we show how to chain (1) feature selection and (2) model fitting into a pipeline.</a:t>
            </a:r>
          </a:p>
        </p:txBody>
      </p:sp>
    </p:spTree>
    <p:extLst>
      <p:ext uri="{BB962C8B-B14F-4D97-AF65-F5344CB8AC3E}">
        <p14:creationId xmlns:p14="http://schemas.microsoft.com/office/powerpoint/2010/main" val="4161375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176" y="1650273"/>
            <a:ext cx="6359207" cy="358357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  <a:latin typeface="+mn-lt"/>
              </a:rPr>
              <a:t>—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Let’s switch to 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28176" y="5137948"/>
            <a:ext cx="5578912" cy="1156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3200" b="0" i="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2185" y="5913009"/>
            <a:ext cx="1798595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BA147E0-0581-F345-8FA1-BD8DED7DA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979" y="1794721"/>
            <a:ext cx="1422164" cy="164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24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MIT 1">
      <a:dk1>
        <a:srgbClr val="000054"/>
      </a:dk1>
      <a:lt1>
        <a:sysClr val="window" lastClr="FFFFFF"/>
      </a:lt1>
      <a:dk2>
        <a:srgbClr val="E60028"/>
      </a:dk2>
      <a:lt2>
        <a:srgbClr val="EEECE1"/>
      </a:lt2>
      <a:accent1>
        <a:srgbClr val="FC9147"/>
      </a:accent1>
      <a:accent2>
        <a:srgbClr val="FAC800"/>
      </a:accent2>
      <a:accent3>
        <a:srgbClr val="00DCB4"/>
      </a:accent3>
      <a:accent4>
        <a:srgbClr val="7AE1AA"/>
      </a:accent4>
      <a:accent5>
        <a:srgbClr val="0078FF"/>
      </a:accent5>
      <a:accent6>
        <a:srgbClr val="00AAFF"/>
      </a:accent6>
      <a:hlink>
        <a:srgbClr val="AA00AA"/>
      </a:hlink>
      <a:folHlink>
        <a:srgbClr val="C864C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150</Words>
  <Application>Microsoft Office PowerPoint</Application>
  <PresentationFormat>On-screen Show (4:3)</PresentationFormat>
  <Paragraphs>13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— Practice 7 Notes</vt:lpstr>
      <vt:lpstr>Feature selection &amp; ranking</vt:lpstr>
      <vt:lpstr>Extra trick: pipeline if time permits</vt:lpstr>
      <vt:lpstr>— Let’s switch to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Monk</dc:creator>
  <cp:lastModifiedBy>Yongkai Wong</cp:lastModifiedBy>
  <cp:revision>364</cp:revision>
  <dcterms:created xsi:type="dcterms:W3CDTF">2016-11-30T22:43:19Z</dcterms:created>
  <dcterms:modified xsi:type="dcterms:W3CDTF">2024-02-06T08:40:37Z</dcterms:modified>
</cp:coreProperties>
</file>

<file path=docProps/thumbnail.jpeg>
</file>